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557E8D7-65B3-470C-8E18-4962B2CCD21D}">
  <a:tblStyle styleId="{E557E8D7-65B3-470C-8E18-4962B2CCD21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Shape 4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en.wikipedia.org/wiki/Metric_(mathematics)" TargetMode="External"/><Relationship Id="rId4" Type="http://schemas.openxmlformats.org/officeDocument/2006/relationships/hyperlink" Target="https://en.wikipedia.org/wiki/Machine_translation" TargetMode="External"/><Relationship Id="rId5" Type="http://schemas.openxmlformats.org/officeDocument/2006/relationships/hyperlink" Target="https://en.wikipedia.org/wiki/Harmonic_mean" TargetMode="External"/><Relationship Id="rId6" Type="http://schemas.openxmlformats.org/officeDocument/2006/relationships/hyperlink" Target="https://en.wikipedia.org/wiki/Precision_and_recall" TargetMode="External"/><Relationship Id="rId7" Type="http://schemas.openxmlformats.org/officeDocument/2006/relationships/hyperlink" Target="https://en.wikipedia.org/wiki/BLEU"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Show, Attend and Tell</a:t>
            </a:r>
            <a:endParaRPr/>
          </a:p>
        </p:txBody>
      </p:sp>
      <p:sp>
        <p:nvSpPr>
          <p:cNvPr id="68" name="Shape 68"/>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Image Caption Generation</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460950" y="1913850"/>
            <a:ext cx="8495100" cy="1315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Caption Generator : </a:t>
            </a:r>
            <a:r>
              <a:rPr lang="en" sz="3000"/>
              <a:t>LSTM with Attention</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a:t>LSTM</a:t>
            </a:r>
            <a:endParaRPr/>
          </a:p>
        </p:txBody>
      </p:sp>
      <p:sp>
        <p:nvSpPr>
          <p:cNvPr id="125" name="Shape 12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Lorem ipsum dolor sit amet, consectetur adipiscing elit, sed do eiusmod tempor incididunt ut labore et dolore magna aliqua</a:t>
            </a:r>
            <a:endParaRPr/>
          </a:p>
          <a:p>
            <a:pPr indent="0" lvl="0" marL="0">
              <a:spcBef>
                <a:spcPts val="1600"/>
              </a:spcBef>
              <a:spcAft>
                <a:spcPts val="0"/>
              </a:spcAft>
              <a:buNone/>
            </a:pPr>
            <a:r>
              <a:rPr lang="en"/>
              <a:t>Incididunt ut labore et dolore</a:t>
            </a:r>
            <a:endParaRPr/>
          </a:p>
          <a:p>
            <a:pPr indent="0" lvl="0" marL="0">
              <a:spcBef>
                <a:spcPts val="1600"/>
              </a:spcBef>
              <a:spcAft>
                <a:spcPts val="1600"/>
              </a:spcAft>
              <a:buNone/>
            </a:pPr>
            <a:r>
              <a:rPr lang="en"/>
              <a:t>Consectetur adipiscing elit, sed do eiusmod tempor incididunt ut labore et dolore magna aliqua.</a:t>
            </a:r>
            <a:endParaRPr/>
          </a:p>
        </p:txBody>
      </p:sp>
      <p:sp>
        <p:nvSpPr>
          <p:cNvPr id="126" name="Shape 126"/>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None/>
            </a:pPr>
            <a:r>
              <a:rPr lang="en" sz="2000"/>
              <a:t>We use a long short-term memory (LSTM) </a:t>
            </a:r>
            <a:br>
              <a:rPr lang="en" sz="2000"/>
            </a:br>
            <a:r>
              <a:rPr lang="en" sz="2000"/>
              <a:t>network that produces a caption by generating one word at every time step conditioned on a context vector, the previous hidden state and the previously generated words.</a:t>
            </a:r>
            <a:endParaRPr sz="2000"/>
          </a:p>
        </p:txBody>
      </p:sp>
      <p:pic>
        <p:nvPicPr>
          <p:cNvPr id="127" name="Shape 127"/>
          <p:cNvPicPr preferRelativeResize="0"/>
          <p:nvPr/>
        </p:nvPicPr>
        <p:blipFill>
          <a:blip r:embed="rId3">
            <a:alphaModFix/>
          </a:blip>
          <a:stretch>
            <a:fillRect/>
          </a:stretch>
        </p:blipFill>
        <p:spPr>
          <a:xfrm>
            <a:off x="0" y="1986000"/>
            <a:ext cx="4532024" cy="2785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Gate Equations</a:t>
            </a:r>
            <a:endParaRPr/>
          </a:p>
        </p:txBody>
      </p:sp>
      <p:sp>
        <p:nvSpPr>
          <p:cNvPr id="133" name="Shape 133"/>
          <p:cNvSpPr txBox="1"/>
          <p:nvPr>
            <p:ph idx="1" type="body"/>
          </p:nvPr>
        </p:nvSpPr>
        <p:spPr>
          <a:xfrm>
            <a:off x="471900" y="3023975"/>
            <a:ext cx="3999900" cy="1605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f</a:t>
            </a:r>
            <a:r>
              <a:rPr lang="en"/>
              <a:t>t :</a:t>
            </a:r>
            <a:r>
              <a:rPr lang="en" sz="2000"/>
              <a:t> Forget Gate</a:t>
            </a:r>
            <a:endParaRPr sz="2000"/>
          </a:p>
          <a:p>
            <a:pPr indent="0" lvl="0" marL="0">
              <a:spcBef>
                <a:spcPts val="1600"/>
              </a:spcBef>
              <a:spcAft>
                <a:spcPts val="0"/>
              </a:spcAft>
              <a:buNone/>
            </a:pPr>
            <a:r>
              <a:rPr lang="en" sz="2000"/>
              <a:t>i</a:t>
            </a:r>
            <a:r>
              <a:rPr lang="en"/>
              <a:t>t</a:t>
            </a:r>
            <a:r>
              <a:rPr lang="en" sz="2000"/>
              <a:t> </a:t>
            </a:r>
            <a:r>
              <a:rPr lang="en" sz="2000"/>
              <a:t>: Input Gate</a:t>
            </a:r>
            <a:endParaRPr sz="2000"/>
          </a:p>
          <a:p>
            <a:pPr indent="0" lvl="0" marL="0">
              <a:spcBef>
                <a:spcPts val="1600"/>
              </a:spcBef>
              <a:spcAft>
                <a:spcPts val="1600"/>
              </a:spcAft>
              <a:buNone/>
            </a:pPr>
            <a:r>
              <a:rPr lang="en" sz="2000"/>
              <a:t>o</a:t>
            </a:r>
            <a:r>
              <a:rPr lang="en"/>
              <a:t>t</a:t>
            </a:r>
            <a:r>
              <a:rPr lang="en" sz="2000"/>
              <a:t> : Output Gate</a:t>
            </a:r>
            <a:endParaRPr sz="2000"/>
          </a:p>
        </p:txBody>
      </p:sp>
      <p:sp>
        <p:nvSpPr>
          <p:cNvPr id="134" name="Shape 134"/>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Attention weight calculations:</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1600"/>
              </a:spcAft>
              <a:buNone/>
            </a:pPr>
            <a:br>
              <a:rPr lang="en"/>
            </a:br>
            <a:r>
              <a:rPr lang="en"/>
              <a:t>Once the weights ( which sum to one) are computed, the context vector z^(t) is computed by : </a:t>
            </a:r>
            <a:endParaRPr/>
          </a:p>
        </p:txBody>
      </p:sp>
      <p:pic>
        <p:nvPicPr>
          <p:cNvPr id="135" name="Shape 135"/>
          <p:cNvPicPr preferRelativeResize="0"/>
          <p:nvPr/>
        </p:nvPicPr>
        <p:blipFill>
          <a:blip r:embed="rId3">
            <a:alphaModFix/>
          </a:blip>
          <a:stretch>
            <a:fillRect/>
          </a:stretch>
        </p:blipFill>
        <p:spPr>
          <a:xfrm>
            <a:off x="5503813" y="2295300"/>
            <a:ext cx="2276475" cy="1181100"/>
          </a:xfrm>
          <a:prstGeom prst="rect">
            <a:avLst/>
          </a:prstGeom>
          <a:noFill/>
          <a:ln>
            <a:noFill/>
          </a:ln>
        </p:spPr>
      </p:pic>
      <p:pic>
        <p:nvPicPr>
          <p:cNvPr id="136" name="Shape 136"/>
          <p:cNvPicPr preferRelativeResize="0"/>
          <p:nvPr/>
        </p:nvPicPr>
        <p:blipFill>
          <a:blip r:embed="rId4">
            <a:alphaModFix/>
          </a:blip>
          <a:stretch>
            <a:fillRect/>
          </a:stretch>
        </p:blipFill>
        <p:spPr>
          <a:xfrm>
            <a:off x="328025" y="1919075"/>
            <a:ext cx="3857625" cy="1038225"/>
          </a:xfrm>
          <a:prstGeom prst="rect">
            <a:avLst/>
          </a:prstGeom>
          <a:noFill/>
          <a:ln>
            <a:noFill/>
          </a:ln>
        </p:spPr>
      </p:pic>
      <p:pic>
        <p:nvPicPr>
          <p:cNvPr id="137" name="Shape 137"/>
          <p:cNvPicPr preferRelativeResize="0"/>
          <p:nvPr/>
        </p:nvPicPr>
        <p:blipFill>
          <a:blip r:embed="rId5">
            <a:alphaModFix/>
          </a:blip>
          <a:stretch>
            <a:fillRect/>
          </a:stretch>
        </p:blipFill>
        <p:spPr>
          <a:xfrm>
            <a:off x="5713125" y="4316450"/>
            <a:ext cx="1962150" cy="41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a:t>Attention</a:t>
            </a:r>
            <a:endParaRPr/>
          </a:p>
        </p:txBody>
      </p:sp>
      <p:sp>
        <p:nvSpPr>
          <p:cNvPr id="143" name="Shape 14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 Consider encoder-decoder model. For long sequences, after a certain time phrases/words start repeating.</a:t>
            </a:r>
            <a:endParaRPr sz="1800"/>
          </a:p>
          <a:p>
            <a:pPr indent="0" lvl="0" marL="0">
              <a:spcBef>
                <a:spcPts val="1600"/>
              </a:spcBef>
              <a:spcAft>
                <a:spcPts val="0"/>
              </a:spcAft>
              <a:buNone/>
            </a:pPr>
            <a:r>
              <a:rPr lang="en" sz="1800"/>
              <a:t>• Attention within Sequences can be a solution to this problem.</a:t>
            </a:r>
            <a:endParaRPr sz="1800"/>
          </a:p>
          <a:p>
            <a:pPr indent="0" lvl="0" marL="0">
              <a:spcBef>
                <a:spcPts val="1600"/>
              </a:spcBef>
              <a:spcAft>
                <a:spcPts val="1600"/>
              </a:spcAft>
              <a:buNone/>
            </a:pPr>
            <a:r>
              <a:rPr lang="en" sz="1800"/>
              <a:t>• Keep the intermediate outputs from the encoder LSTM from each step of the input sequence and training the model to learn to pay selective attention to these inputs and relate them to items in the output sequence.</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215875" y="2961500"/>
            <a:ext cx="2808000" cy="264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br>
              <a:rPr lang="en"/>
            </a:br>
            <a:r>
              <a:rPr lang="en"/>
              <a:t>Attention used in Neural Machine Translation</a:t>
            </a:r>
            <a:endParaRPr/>
          </a:p>
        </p:txBody>
      </p:sp>
      <p:pic>
        <p:nvPicPr>
          <p:cNvPr id="149" name="Shape 149"/>
          <p:cNvPicPr preferRelativeResize="0"/>
          <p:nvPr/>
        </p:nvPicPr>
        <p:blipFill>
          <a:blip r:embed="rId3">
            <a:alphaModFix/>
          </a:blip>
          <a:stretch>
            <a:fillRect/>
          </a:stretch>
        </p:blipFill>
        <p:spPr>
          <a:xfrm>
            <a:off x="3338875" y="1393588"/>
            <a:ext cx="5805125" cy="25087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144603" y="2160575"/>
            <a:ext cx="2808000" cy="953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Attention being used in Image Captioning</a:t>
            </a:r>
            <a:endParaRPr/>
          </a:p>
        </p:txBody>
      </p:sp>
      <p:pic>
        <p:nvPicPr>
          <p:cNvPr id="155" name="Shape 155"/>
          <p:cNvPicPr preferRelativeResize="0"/>
          <p:nvPr/>
        </p:nvPicPr>
        <p:blipFill>
          <a:blip r:embed="rId3">
            <a:alphaModFix/>
          </a:blip>
          <a:stretch>
            <a:fillRect/>
          </a:stretch>
        </p:blipFill>
        <p:spPr>
          <a:xfrm>
            <a:off x="3338875" y="1371925"/>
            <a:ext cx="5805126" cy="296333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a:t>Hard vs Soft Attention</a:t>
            </a:r>
            <a:endParaRPr/>
          </a:p>
        </p:txBody>
      </p:sp>
      <p:sp>
        <p:nvSpPr>
          <p:cNvPr id="161" name="Shape 161"/>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1600"/>
              </a:spcBef>
              <a:spcAft>
                <a:spcPts val="0"/>
              </a:spcAft>
              <a:buNone/>
            </a:pPr>
            <a:r>
              <a:rPr lang="en"/>
              <a:t>In Soft attention, the network has a probability of attention being given to a portion of the image.</a:t>
            </a:r>
            <a:endParaRPr/>
          </a:p>
          <a:p>
            <a:pPr indent="0" lvl="0" marL="0">
              <a:spcBef>
                <a:spcPts val="1600"/>
              </a:spcBef>
              <a:spcAft>
                <a:spcPts val="0"/>
              </a:spcAft>
              <a:buNone/>
            </a:pPr>
            <a:r>
              <a:t/>
            </a:r>
            <a:endParaRPr/>
          </a:p>
          <a:p>
            <a:pPr indent="0" lvl="0" marL="0">
              <a:spcBef>
                <a:spcPts val="1600"/>
              </a:spcBef>
              <a:spcAft>
                <a:spcPts val="1600"/>
              </a:spcAft>
              <a:buNone/>
            </a:pPr>
            <a:r>
              <a:rPr lang="en"/>
              <a:t>In hard attention, we get whether an image portion is worth attention or not. The decision  is binary( 0 or 1) and not a probability. Further, only one image portion is given attention.</a:t>
            </a:r>
            <a:endParaRPr/>
          </a:p>
        </p:txBody>
      </p:sp>
      <p:pic>
        <p:nvPicPr>
          <p:cNvPr id="162" name="Shape 162"/>
          <p:cNvPicPr preferRelativeResize="0"/>
          <p:nvPr/>
        </p:nvPicPr>
        <p:blipFill>
          <a:blip r:embed="rId3">
            <a:alphaModFix/>
          </a:blip>
          <a:stretch>
            <a:fillRect/>
          </a:stretch>
        </p:blipFill>
        <p:spPr>
          <a:xfrm>
            <a:off x="3338875" y="1465800"/>
            <a:ext cx="5805126" cy="20004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Hard vs Soft Attention</a:t>
            </a:r>
            <a:endParaRPr/>
          </a:p>
        </p:txBody>
      </p:sp>
      <p:pic>
        <p:nvPicPr>
          <p:cNvPr id="168" name="Shape 168"/>
          <p:cNvPicPr preferRelativeResize="0"/>
          <p:nvPr/>
        </p:nvPicPr>
        <p:blipFill>
          <a:blip r:embed="rId3">
            <a:alphaModFix/>
          </a:blip>
          <a:stretch>
            <a:fillRect/>
          </a:stretch>
        </p:blipFill>
        <p:spPr>
          <a:xfrm>
            <a:off x="3338875" y="58050"/>
            <a:ext cx="5805124" cy="5085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473000" y="1913850"/>
            <a:ext cx="8495100" cy="13158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a:t>                    Experiment</a:t>
            </a:r>
            <a:endParaRPr sz="3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195503" y="2394825"/>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Dataset: </a:t>
            </a:r>
            <a:endParaRPr/>
          </a:p>
          <a:p>
            <a:pPr indent="0" lvl="0" marL="0" rtl="0" algn="ctr">
              <a:spcBef>
                <a:spcPts val="0"/>
              </a:spcBef>
              <a:spcAft>
                <a:spcPts val="0"/>
              </a:spcAft>
              <a:buNone/>
            </a:pPr>
            <a:r>
              <a:rPr lang="en"/>
              <a:t>MS COCO 2014</a:t>
            </a:r>
            <a:endParaRPr/>
          </a:p>
          <a:p>
            <a:pPr indent="0" lvl="0" marL="0" rtl="0" algn="ctr">
              <a:spcBef>
                <a:spcPts val="0"/>
              </a:spcBef>
              <a:spcAft>
                <a:spcPts val="0"/>
              </a:spcAft>
              <a:buNone/>
            </a:pPr>
            <a:r>
              <a:rPr lang="en" sz="1400"/>
              <a:t>(</a:t>
            </a:r>
            <a:r>
              <a:rPr b="1" lang="en" sz="1800"/>
              <a:t>M</a:t>
            </a:r>
            <a:r>
              <a:rPr lang="en" sz="1400"/>
              <a:t>icro</a:t>
            </a:r>
            <a:r>
              <a:rPr b="1" lang="en" sz="1800"/>
              <a:t>s</a:t>
            </a:r>
            <a:r>
              <a:rPr lang="en" sz="1400"/>
              <a:t>oft </a:t>
            </a:r>
            <a:r>
              <a:rPr b="1" lang="en" sz="1800"/>
              <a:t>C</a:t>
            </a:r>
            <a:r>
              <a:rPr lang="en" sz="1400"/>
              <a:t>ommon </a:t>
            </a:r>
            <a:r>
              <a:rPr b="1" lang="en" sz="1800"/>
              <a:t>O</a:t>
            </a:r>
            <a:r>
              <a:rPr lang="en" sz="1400"/>
              <a:t>bjects in </a:t>
            </a:r>
            <a:r>
              <a:rPr b="1" lang="en" sz="1800"/>
              <a:t>CO</a:t>
            </a:r>
            <a:r>
              <a:rPr lang="en" sz="1400"/>
              <a:t>ntext)</a:t>
            </a:r>
            <a:r>
              <a:rPr lang="en"/>
              <a:t> </a:t>
            </a:r>
            <a:endParaRPr/>
          </a:p>
          <a:p>
            <a:pPr indent="0" lvl="0" marL="0" rtl="0" algn="ctr">
              <a:spcBef>
                <a:spcPts val="0"/>
              </a:spcBef>
              <a:spcAft>
                <a:spcPts val="0"/>
              </a:spcAft>
              <a:buNone/>
            </a:pPr>
            <a:r>
              <a:t/>
            </a:r>
            <a:endParaRPr/>
          </a:p>
          <a:p>
            <a:pPr indent="-342900" lvl="0" marL="457200" rtl="0">
              <a:spcBef>
                <a:spcPts val="0"/>
              </a:spcBef>
              <a:spcAft>
                <a:spcPts val="0"/>
              </a:spcAft>
              <a:buSzPts val="1800"/>
              <a:buAutoNum type="arabicParenR"/>
            </a:pPr>
            <a:r>
              <a:rPr lang="en" sz="1800"/>
              <a:t>Training image dataset size: 80k</a:t>
            </a:r>
            <a:endParaRPr sz="1800"/>
          </a:p>
          <a:p>
            <a:pPr indent="-342900" lvl="0" marL="457200" rtl="0">
              <a:spcBef>
                <a:spcPts val="0"/>
              </a:spcBef>
              <a:spcAft>
                <a:spcPts val="0"/>
              </a:spcAft>
              <a:buSzPts val="1800"/>
              <a:buAutoNum type="arabicParenR"/>
            </a:pPr>
            <a:r>
              <a:rPr lang="en" sz="1800"/>
              <a:t>Validation and Testing image dataset size: 40k </a:t>
            </a:r>
            <a:endParaRPr sz="1800"/>
          </a:p>
        </p:txBody>
      </p:sp>
      <p:pic>
        <p:nvPicPr>
          <p:cNvPr id="179" name="Shape 179"/>
          <p:cNvPicPr preferRelativeResize="0"/>
          <p:nvPr/>
        </p:nvPicPr>
        <p:blipFill>
          <a:blip r:embed="rId3">
            <a:alphaModFix/>
          </a:blip>
          <a:stretch>
            <a:fillRect/>
          </a:stretch>
        </p:blipFill>
        <p:spPr>
          <a:xfrm>
            <a:off x="3257378" y="1058875"/>
            <a:ext cx="5835697" cy="25653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Shape 7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Outline</a:t>
            </a:r>
            <a:endParaRPr/>
          </a:p>
        </p:txBody>
      </p:sp>
      <p:sp>
        <p:nvSpPr>
          <p:cNvPr id="74" name="Shape 7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Objective</a:t>
            </a:r>
            <a:endParaRPr/>
          </a:p>
          <a:p>
            <a:pPr indent="-342900" lvl="0" marL="457200" rtl="0">
              <a:spcBef>
                <a:spcPts val="0"/>
              </a:spcBef>
              <a:spcAft>
                <a:spcPts val="0"/>
              </a:spcAft>
              <a:buSzPts val="1800"/>
              <a:buChar char="●"/>
            </a:pPr>
            <a:r>
              <a:rPr lang="en"/>
              <a:t>System Overview</a:t>
            </a:r>
            <a:endParaRPr/>
          </a:p>
          <a:p>
            <a:pPr indent="-342900" lvl="0" marL="457200" rtl="0">
              <a:spcBef>
                <a:spcPts val="0"/>
              </a:spcBef>
              <a:spcAft>
                <a:spcPts val="0"/>
              </a:spcAft>
              <a:buSzPts val="1800"/>
              <a:buChar char="●"/>
            </a:pPr>
            <a:r>
              <a:rPr lang="en"/>
              <a:t>Feature Extractor</a:t>
            </a:r>
            <a:endParaRPr/>
          </a:p>
          <a:p>
            <a:pPr indent="-342900" lvl="0" marL="457200" rtl="0">
              <a:spcBef>
                <a:spcPts val="0"/>
              </a:spcBef>
              <a:spcAft>
                <a:spcPts val="0"/>
              </a:spcAft>
              <a:buSzPts val="1800"/>
              <a:buChar char="●"/>
            </a:pPr>
            <a:r>
              <a:rPr lang="en"/>
              <a:t>Caption Generator</a:t>
            </a:r>
            <a:endParaRPr/>
          </a:p>
          <a:p>
            <a:pPr indent="-342900" lvl="0" marL="457200" rtl="0">
              <a:spcBef>
                <a:spcPts val="0"/>
              </a:spcBef>
              <a:spcAft>
                <a:spcPts val="0"/>
              </a:spcAft>
              <a:buSzPts val="1800"/>
              <a:buChar char="●"/>
            </a:pPr>
            <a:r>
              <a:rPr lang="en"/>
              <a:t>Attention</a:t>
            </a:r>
            <a:endParaRPr/>
          </a:p>
          <a:p>
            <a:pPr indent="-342900" lvl="0" marL="457200" rtl="0">
              <a:spcBef>
                <a:spcPts val="0"/>
              </a:spcBef>
              <a:spcAft>
                <a:spcPts val="0"/>
              </a:spcAft>
              <a:buSzPts val="1800"/>
              <a:buChar char="●"/>
            </a:pPr>
            <a:r>
              <a:rPr lang="en"/>
              <a:t>Experiment </a:t>
            </a:r>
            <a:endParaRPr/>
          </a:p>
          <a:p>
            <a:pPr indent="-317500" lvl="1" marL="914400" rtl="0">
              <a:spcBef>
                <a:spcPts val="0"/>
              </a:spcBef>
              <a:spcAft>
                <a:spcPts val="0"/>
              </a:spcAft>
              <a:buSzPts val="1400"/>
              <a:buChar char="○"/>
            </a:pPr>
            <a:r>
              <a:rPr lang="en"/>
              <a:t>Dataset</a:t>
            </a:r>
            <a:endParaRPr/>
          </a:p>
          <a:p>
            <a:pPr indent="-317500" lvl="1" marL="914400" rtl="0">
              <a:spcBef>
                <a:spcPts val="0"/>
              </a:spcBef>
              <a:spcAft>
                <a:spcPts val="0"/>
              </a:spcAft>
              <a:buSzPts val="1400"/>
              <a:buChar char="○"/>
            </a:pPr>
            <a:r>
              <a:rPr lang="en"/>
              <a:t>Results</a:t>
            </a:r>
            <a:endParaRPr/>
          </a:p>
          <a:p>
            <a:pPr indent="-342900" lvl="0" marL="457200" rtl="0">
              <a:spcBef>
                <a:spcPts val="0"/>
              </a:spcBef>
              <a:spcAft>
                <a:spcPts val="0"/>
              </a:spcAft>
              <a:buSzPts val="1800"/>
              <a:buChar char="●"/>
            </a:pPr>
            <a:r>
              <a:rPr lang="en"/>
              <a:t>Conclusion</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Output Visualisation</a:t>
            </a:r>
            <a:endParaRPr/>
          </a:p>
        </p:txBody>
      </p:sp>
      <p:pic>
        <p:nvPicPr>
          <p:cNvPr id="185" name="Shape 185"/>
          <p:cNvPicPr preferRelativeResize="0"/>
          <p:nvPr/>
        </p:nvPicPr>
        <p:blipFill>
          <a:blip r:embed="rId3">
            <a:alphaModFix/>
          </a:blip>
          <a:stretch>
            <a:fillRect/>
          </a:stretch>
        </p:blipFill>
        <p:spPr>
          <a:xfrm>
            <a:off x="1596150" y="2051000"/>
            <a:ext cx="6169250" cy="2573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Metrics Used</a:t>
            </a:r>
            <a:endParaRPr/>
          </a:p>
        </p:txBody>
      </p:sp>
      <p:sp>
        <p:nvSpPr>
          <p:cNvPr id="191" name="Shape 191"/>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BLEU Score:</a:t>
            </a:r>
            <a:endParaRPr/>
          </a:p>
          <a:p>
            <a:pPr indent="0" lvl="0" marL="0" rtl="0">
              <a:spcBef>
                <a:spcPts val="1600"/>
              </a:spcBef>
              <a:spcAft>
                <a:spcPts val="1600"/>
              </a:spcAft>
              <a:buNone/>
            </a:pPr>
            <a:r>
              <a:rPr lang="en"/>
              <a:t>We first compute the n-gram matches sentence by sentence. Next, we add the clipped n-gram counts for all the candidate sentences and divide by the number of candidate n-grams in the test corpus to compute a modified precision score, pn, for the entire test corpus.</a:t>
            </a:r>
            <a:endParaRPr/>
          </a:p>
        </p:txBody>
      </p:sp>
      <p:sp>
        <p:nvSpPr>
          <p:cNvPr id="192" name="Shape 192"/>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METEOR( Metric for Evaluation of Translation with Explicit ORdering): It is a</a:t>
            </a:r>
            <a:r>
              <a:rPr lang="en">
                <a:uFill>
                  <a:noFill/>
                </a:uFill>
                <a:hlinkClick r:id="rId3"/>
              </a:rPr>
              <a:t> metric</a:t>
            </a:r>
            <a:r>
              <a:rPr lang="en"/>
              <a:t> for the evaluation of</a:t>
            </a:r>
            <a:r>
              <a:rPr lang="en">
                <a:uFill>
                  <a:noFill/>
                </a:uFill>
                <a:hlinkClick r:id="rId4"/>
              </a:rPr>
              <a:t> machine translation</a:t>
            </a:r>
            <a:r>
              <a:rPr lang="en"/>
              <a:t> output. The metric is based on the</a:t>
            </a:r>
            <a:r>
              <a:rPr lang="en">
                <a:uFill>
                  <a:noFill/>
                </a:uFill>
                <a:hlinkClick r:id="rId5"/>
              </a:rPr>
              <a:t> harmonic mean</a:t>
            </a:r>
            <a:r>
              <a:rPr lang="en"/>
              <a:t> of unigram</a:t>
            </a:r>
            <a:r>
              <a:rPr lang="en">
                <a:uFill>
                  <a:noFill/>
                </a:uFill>
                <a:hlinkClick r:id="rId6"/>
              </a:rPr>
              <a:t> precision and recall</a:t>
            </a:r>
            <a:r>
              <a:rPr lang="en"/>
              <a:t>, with recall weighted higher than precision. </a:t>
            </a:r>
            <a:endParaRPr/>
          </a:p>
          <a:p>
            <a:pPr indent="0" lvl="0" marL="0" rtl="0">
              <a:lnSpc>
                <a:spcPct val="115000"/>
              </a:lnSpc>
              <a:spcBef>
                <a:spcPts val="0"/>
              </a:spcBef>
              <a:spcAft>
                <a:spcPts val="0"/>
              </a:spcAft>
              <a:buNone/>
            </a:pPr>
            <a:r>
              <a:rPr lang="en"/>
              <a:t>The metric was designed to fix some of the problems found in the more popular</a:t>
            </a:r>
            <a:r>
              <a:rPr lang="en">
                <a:uFill>
                  <a:noFill/>
                </a:uFill>
                <a:hlinkClick r:id="rId7"/>
              </a:rPr>
              <a:t> BLEU</a:t>
            </a:r>
            <a:r>
              <a:rPr lang="en"/>
              <a:t> metric, and also produce good correlation with human judgement at the sentence or segment level.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226078" y="839625"/>
            <a:ext cx="2808000" cy="953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000"/>
              <a:t>Results:</a:t>
            </a:r>
            <a:endParaRPr sz="3000"/>
          </a:p>
        </p:txBody>
      </p:sp>
      <p:graphicFrame>
        <p:nvGraphicFramePr>
          <p:cNvPr id="198" name="Shape 198"/>
          <p:cNvGraphicFramePr/>
          <p:nvPr/>
        </p:nvGraphicFramePr>
        <p:xfrm>
          <a:off x="3421825" y="1465800"/>
          <a:ext cx="3000000" cy="3000000"/>
        </p:xfrm>
        <a:graphic>
          <a:graphicData uri="http://schemas.openxmlformats.org/drawingml/2006/table">
            <a:tbl>
              <a:tblPr>
                <a:noFill/>
                <a:tableStyleId>{E557E8D7-65B3-470C-8E18-4962B2CCD21D}</a:tableStyleId>
              </a:tblPr>
              <a:tblGrid>
                <a:gridCol w="1371575"/>
                <a:gridCol w="1371575"/>
                <a:gridCol w="1371575"/>
                <a:gridCol w="1371575"/>
              </a:tblGrid>
              <a:tr h="926075">
                <a:tc>
                  <a:txBody>
                    <a:bodyPr>
                      <a:noAutofit/>
                    </a:bodyPr>
                    <a:lstStyle/>
                    <a:p>
                      <a:pPr indent="0" lvl="0" marL="0" rtl="0" algn="ctr">
                        <a:spcBef>
                          <a:spcPts val="0"/>
                        </a:spcBef>
                        <a:spcAft>
                          <a:spcPts val="0"/>
                        </a:spcAft>
                        <a:buNone/>
                      </a:pPr>
                      <a:r>
                        <a:rPr lang="en" sz="1800"/>
                        <a:t>Metric</a:t>
                      </a:r>
                      <a:endParaRPr sz="1800"/>
                    </a:p>
                  </a:txBody>
                  <a:tcPr marT="91425" marB="91425" marR="91425" marL="91425"/>
                </a:tc>
                <a:tc>
                  <a:txBody>
                    <a:bodyPr>
                      <a:noAutofit/>
                    </a:bodyPr>
                    <a:lstStyle/>
                    <a:p>
                      <a:pPr indent="0" lvl="0" marL="0" rtl="0" algn="ctr">
                        <a:spcBef>
                          <a:spcPts val="0"/>
                        </a:spcBef>
                        <a:spcAft>
                          <a:spcPts val="0"/>
                        </a:spcAft>
                        <a:buNone/>
                      </a:pPr>
                      <a:r>
                        <a:rPr lang="en" sz="1800"/>
                        <a:t>CMU Research</a:t>
                      </a:r>
                      <a:endParaRPr sz="1800"/>
                    </a:p>
                  </a:txBody>
                  <a:tcPr marT="91425" marB="91425" marR="91425" marL="91425"/>
                </a:tc>
                <a:tc>
                  <a:txBody>
                    <a:bodyPr>
                      <a:noAutofit/>
                    </a:bodyPr>
                    <a:lstStyle/>
                    <a:p>
                      <a:pPr indent="0" lvl="0" marL="0" rtl="0" algn="ctr">
                        <a:spcBef>
                          <a:spcPts val="0"/>
                        </a:spcBef>
                        <a:spcAft>
                          <a:spcPts val="0"/>
                        </a:spcAft>
                        <a:buNone/>
                      </a:pPr>
                      <a:r>
                        <a:rPr lang="en" sz="1800"/>
                        <a:t>Google NIC</a:t>
                      </a:r>
                      <a:endParaRPr sz="1800"/>
                    </a:p>
                  </a:txBody>
                  <a:tcPr marT="91425" marB="91425" marR="91425" marL="91425"/>
                </a:tc>
                <a:tc>
                  <a:txBody>
                    <a:bodyPr>
                      <a:noAutofit/>
                    </a:bodyPr>
                    <a:lstStyle/>
                    <a:p>
                      <a:pPr indent="0" lvl="0" marL="0" rtl="0" algn="ctr">
                        <a:spcBef>
                          <a:spcPts val="0"/>
                        </a:spcBef>
                        <a:spcAft>
                          <a:spcPts val="0"/>
                        </a:spcAft>
                        <a:buNone/>
                      </a:pPr>
                      <a:r>
                        <a:rPr lang="en" sz="1800"/>
                        <a:t>Our Model</a:t>
                      </a:r>
                      <a:endParaRPr sz="1800"/>
                    </a:p>
                  </a:txBody>
                  <a:tcPr marT="91425" marB="91425" marR="91425" marL="91425"/>
                </a:tc>
              </a:tr>
              <a:tr h="926075">
                <a:tc>
                  <a:txBody>
                    <a:bodyPr>
                      <a:noAutofit/>
                    </a:bodyPr>
                    <a:lstStyle/>
                    <a:p>
                      <a:pPr indent="0" lvl="0" marL="0" algn="ctr">
                        <a:spcBef>
                          <a:spcPts val="0"/>
                        </a:spcBef>
                        <a:spcAft>
                          <a:spcPts val="0"/>
                        </a:spcAft>
                        <a:buNone/>
                      </a:pPr>
                      <a:r>
                        <a:rPr lang="en" sz="1800"/>
                        <a:t>BLEU</a:t>
                      </a:r>
                      <a:endParaRPr sz="1800"/>
                    </a:p>
                  </a:txBody>
                  <a:tcPr marT="91425" marB="91425" marR="91425" marL="91425"/>
                </a:tc>
                <a:tc>
                  <a:txBody>
                    <a:bodyPr>
                      <a:noAutofit/>
                    </a:bodyPr>
                    <a:lstStyle/>
                    <a:p>
                      <a:pPr indent="0" lvl="0" marL="0" rtl="0" algn="ctr">
                        <a:spcBef>
                          <a:spcPts val="0"/>
                        </a:spcBef>
                        <a:spcAft>
                          <a:spcPts val="0"/>
                        </a:spcAft>
                        <a:buNone/>
                      </a:pPr>
                      <a:r>
                        <a:rPr lang="en" sz="1800"/>
                        <a:t>-</a:t>
                      </a:r>
                      <a:endParaRPr sz="1800"/>
                    </a:p>
                  </a:txBody>
                  <a:tcPr marT="91425" marB="91425" marR="91425" marL="91425"/>
                </a:tc>
                <a:tc>
                  <a:txBody>
                    <a:bodyPr>
                      <a:noAutofit/>
                    </a:bodyPr>
                    <a:lstStyle/>
                    <a:p>
                      <a:pPr indent="0" lvl="0" marL="0" rtl="0" algn="ctr">
                        <a:spcBef>
                          <a:spcPts val="0"/>
                        </a:spcBef>
                        <a:spcAft>
                          <a:spcPts val="0"/>
                        </a:spcAft>
                        <a:buNone/>
                      </a:pPr>
                      <a:r>
                        <a:rPr lang="en" sz="1800"/>
                        <a:t>0.666</a:t>
                      </a:r>
                      <a:endParaRPr sz="1800"/>
                    </a:p>
                  </a:txBody>
                  <a:tcPr marT="91425" marB="91425" marR="91425" marL="91425"/>
                </a:tc>
                <a:tc>
                  <a:txBody>
                    <a:bodyPr>
                      <a:noAutofit/>
                    </a:bodyPr>
                    <a:lstStyle/>
                    <a:p>
                      <a:pPr indent="0" lvl="0" marL="0" algn="ctr">
                        <a:spcBef>
                          <a:spcPts val="0"/>
                        </a:spcBef>
                        <a:spcAft>
                          <a:spcPts val="0"/>
                        </a:spcAft>
                        <a:buNone/>
                      </a:pPr>
                      <a:r>
                        <a:rPr lang="en" sz="1800"/>
                        <a:t>0.</a:t>
                      </a:r>
                      <a:r>
                        <a:rPr lang="en" sz="1800"/>
                        <a:t>707</a:t>
                      </a:r>
                      <a:endParaRPr sz="1800"/>
                    </a:p>
                  </a:txBody>
                  <a:tcPr marT="91425" marB="91425" marR="91425" marL="91425"/>
                </a:tc>
              </a:tr>
              <a:tr h="926075">
                <a:tc>
                  <a:txBody>
                    <a:bodyPr>
                      <a:noAutofit/>
                    </a:bodyPr>
                    <a:lstStyle/>
                    <a:p>
                      <a:pPr indent="0" lvl="0" marL="0" algn="ctr">
                        <a:spcBef>
                          <a:spcPts val="0"/>
                        </a:spcBef>
                        <a:spcAft>
                          <a:spcPts val="0"/>
                        </a:spcAft>
                        <a:buNone/>
                      </a:pPr>
                      <a:r>
                        <a:rPr lang="en" sz="1800"/>
                        <a:t>METEOR</a:t>
                      </a:r>
                      <a:endParaRPr sz="1800"/>
                    </a:p>
                  </a:txBody>
                  <a:tcPr marT="91425" marB="91425" marR="91425" marL="91425"/>
                </a:tc>
                <a:tc>
                  <a:txBody>
                    <a:bodyPr>
                      <a:noAutofit/>
                    </a:bodyPr>
                    <a:lstStyle/>
                    <a:p>
                      <a:pPr indent="0" lvl="0" marL="0" rtl="0" algn="ctr">
                        <a:spcBef>
                          <a:spcPts val="0"/>
                        </a:spcBef>
                        <a:spcAft>
                          <a:spcPts val="0"/>
                        </a:spcAft>
                        <a:buNone/>
                      </a:pPr>
                      <a:r>
                        <a:rPr lang="en" sz="1800"/>
                        <a:t>0.2041</a:t>
                      </a:r>
                      <a:endParaRPr sz="1800"/>
                    </a:p>
                  </a:txBody>
                  <a:tcPr marT="91425" marB="91425" marR="91425" marL="91425"/>
                </a:tc>
                <a:tc>
                  <a:txBody>
                    <a:bodyPr>
                      <a:noAutofit/>
                    </a:bodyPr>
                    <a:lstStyle/>
                    <a:p>
                      <a:pPr indent="0" lvl="0" marL="0" rtl="0" algn="ctr">
                        <a:spcBef>
                          <a:spcPts val="0"/>
                        </a:spcBef>
                        <a:spcAft>
                          <a:spcPts val="0"/>
                        </a:spcAft>
                        <a:buNone/>
                      </a:pPr>
                      <a:r>
                        <a:rPr lang="en" sz="1800"/>
                        <a:t>-</a:t>
                      </a:r>
                      <a:endParaRPr sz="1800"/>
                    </a:p>
                  </a:txBody>
                  <a:tcPr marT="91425" marB="91425" marR="91425" marL="91425"/>
                </a:tc>
                <a:tc>
                  <a:txBody>
                    <a:bodyPr>
                      <a:noAutofit/>
                    </a:bodyPr>
                    <a:lstStyle/>
                    <a:p>
                      <a:pPr indent="0" lvl="0" marL="0" algn="ctr">
                        <a:spcBef>
                          <a:spcPts val="0"/>
                        </a:spcBef>
                        <a:spcAft>
                          <a:spcPts val="0"/>
                        </a:spcAft>
                        <a:buNone/>
                      </a:pPr>
                      <a:r>
                        <a:rPr lang="en" sz="1800"/>
                        <a:t>0.</a:t>
                      </a:r>
                      <a:r>
                        <a:rPr lang="en" sz="1800"/>
                        <a:t>239</a:t>
                      </a:r>
                      <a:endParaRPr sz="1800"/>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Shape 20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Conclusion</a:t>
            </a:r>
            <a:endParaRPr sz="3600"/>
          </a:p>
        </p:txBody>
      </p:sp>
      <p:sp>
        <p:nvSpPr>
          <p:cNvPr id="204" name="Shape 204"/>
          <p:cNvSpPr txBox="1"/>
          <p:nvPr>
            <p:ph idx="1" type="body"/>
          </p:nvPr>
        </p:nvSpPr>
        <p:spPr>
          <a:xfrm>
            <a:off x="471900" y="1919075"/>
            <a:ext cx="8152800" cy="2710200"/>
          </a:xfrm>
          <a:prstGeom prst="rect">
            <a:avLst/>
          </a:prstGeom>
        </p:spPr>
        <p:txBody>
          <a:bodyPr anchorCtr="0" anchor="t" bIns="91425" lIns="91425" spcFirstLastPara="1" rIns="91425" wrap="square" tIns="91425">
            <a:noAutofit/>
          </a:bodyPr>
          <a:lstStyle/>
          <a:p>
            <a:pPr indent="-381000" lvl="0" marL="457200" rtl="0">
              <a:lnSpc>
                <a:spcPct val="115000"/>
              </a:lnSpc>
              <a:spcBef>
                <a:spcPts val="0"/>
              </a:spcBef>
              <a:spcAft>
                <a:spcPts val="0"/>
              </a:spcAft>
              <a:buSzPts val="2400"/>
              <a:buFont typeface="Arial"/>
              <a:buChar char="●"/>
            </a:pPr>
            <a:r>
              <a:rPr lang="en" sz="2400">
                <a:latin typeface="Arial"/>
                <a:ea typeface="Arial"/>
                <a:cs typeface="Arial"/>
                <a:sym typeface="Arial"/>
              </a:rPr>
              <a:t>The model through incorporation of attention models gives state of the art performance on different metrics.</a:t>
            </a:r>
            <a:endParaRPr sz="2400">
              <a:latin typeface="Arial"/>
              <a:ea typeface="Arial"/>
              <a:cs typeface="Arial"/>
              <a:sym typeface="Arial"/>
            </a:endParaRPr>
          </a:p>
          <a:p>
            <a:pPr indent="-381000" lvl="0" marL="457200" rtl="0">
              <a:lnSpc>
                <a:spcPct val="115000"/>
              </a:lnSpc>
              <a:spcBef>
                <a:spcPts val="0"/>
              </a:spcBef>
              <a:spcAft>
                <a:spcPts val="0"/>
              </a:spcAft>
              <a:buSzPts val="2400"/>
              <a:buFont typeface="Arial"/>
              <a:buChar char="●"/>
            </a:pPr>
            <a:r>
              <a:rPr lang="en" sz="2400">
                <a:latin typeface="Arial"/>
                <a:ea typeface="Arial"/>
                <a:cs typeface="Arial"/>
                <a:sym typeface="Arial"/>
              </a:rPr>
              <a:t>The learned alignments correspond very well to human intuition. </a:t>
            </a:r>
            <a:endParaRPr sz="24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000"/>
              <a:t>Thanks!</a:t>
            </a:r>
            <a:endParaRPr sz="3000"/>
          </a:p>
        </p:txBody>
      </p:sp>
      <p:sp>
        <p:nvSpPr>
          <p:cNvPr id="210" name="Shape 21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Rakshit Pathak</a:t>
            </a:r>
            <a:endParaRPr sz="1400"/>
          </a:p>
          <a:p>
            <a:pPr indent="0" lvl="0" marL="0" rtl="0">
              <a:spcBef>
                <a:spcPts val="0"/>
              </a:spcBef>
              <a:spcAft>
                <a:spcPts val="0"/>
              </a:spcAft>
              <a:buNone/>
            </a:pPr>
            <a:r>
              <a:rPr lang="en" sz="1400"/>
              <a:t>14EC10041</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Shashwat Mishra</a:t>
            </a:r>
            <a:endParaRPr sz="1400"/>
          </a:p>
          <a:p>
            <a:pPr indent="0" lvl="0" marL="0" rtl="0">
              <a:spcBef>
                <a:spcPts val="0"/>
              </a:spcBef>
              <a:spcAft>
                <a:spcPts val="0"/>
              </a:spcAft>
              <a:buNone/>
            </a:pPr>
            <a:r>
              <a:rPr lang="en" sz="1400"/>
              <a:t>14EC35018</a:t>
            </a:r>
            <a:endParaRPr sz="1400"/>
          </a:p>
          <a:p>
            <a:pPr indent="0" lvl="0" marL="0" rtl="0">
              <a:spcBef>
                <a:spcPts val="0"/>
              </a:spcBef>
              <a:spcAft>
                <a:spcPts val="0"/>
              </a:spcAft>
              <a:buNone/>
            </a:pPr>
            <a:r>
              <a:t/>
            </a:r>
            <a:endParaRPr sz="1400"/>
          </a:p>
          <a:p>
            <a:pPr indent="0" lvl="0" marL="0">
              <a:spcBef>
                <a:spcPts val="0"/>
              </a:spcBef>
              <a:spcAft>
                <a:spcPts val="0"/>
              </a:spcAft>
              <a:buNone/>
            </a:pPr>
            <a:r>
              <a:rPr lang="en" sz="1400"/>
              <a:t>Arnab Mondal</a:t>
            </a:r>
            <a:endParaRPr sz="1400"/>
          </a:p>
          <a:p>
            <a:pPr indent="0" lvl="0" marL="0">
              <a:spcBef>
                <a:spcPts val="0"/>
              </a:spcBef>
              <a:spcAft>
                <a:spcPts val="0"/>
              </a:spcAft>
              <a:buNone/>
            </a:pPr>
            <a:r>
              <a:rPr lang="en" sz="1400"/>
              <a:t>14EC35031</a:t>
            </a:r>
            <a:endParaRPr sz="1400"/>
          </a:p>
          <a:p>
            <a:pPr indent="0" lvl="0" marL="0">
              <a:spcBef>
                <a:spcPts val="0"/>
              </a:spcBef>
              <a:spcAft>
                <a:spcPts val="0"/>
              </a:spcAft>
              <a:buNone/>
            </a:pPr>
            <a:r>
              <a:rPr lang="en" sz="1400"/>
              <a:t> </a:t>
            </a:r>
            <a:endParaRPr sz="1400"/>
          </a:p>
        </p:txBody>
      </p:sp>
      <p:pic>
        <p:nvPicPr>
          <p:cNvPr descr="Black and white upward shot of Golden Gate Bridge" id="211" name="Shape 211"/>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Objective</a:t>
            </a:r>
            <a:endParaRPr/>
          </a:p>
        </p:txBody>
      </p:sp>
      <p:sp>
        <p:nvSpPr>
          <p:cNvPr id="80" name="Shape 8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400"/>
              <a:t>Image captioning and its applications (image text embeddings)	We will explore different end-to-end trainable models, for generating Image captions.</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System Overview</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Architectural Overview</a:t>
            </a:r>
            <a:endParaRPr/>
          </a:p>
        </p:txBody>
      </p:sp>
      <p:sp>
        <p:nvSpPr>
          <p:cNvPr id="91" name="Shape 91"/>
          <p:cNvSpPr txBox="1"/>
          <p:nvPr>
            <p:ph idx="1" type="body"/>
          </p:nvPr>
        </p:nvSpPr>
        <p:spPr>
          <a:xfrm>
            <a:off x="10950" y="2111775"/>
            <a:ext cx="9144000" cy="2634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The system automatically generates captions for image using aspects of machine translation and object detection.</a:t>
            </a:r>
            <a:endParaRPr sz="1800"/>
          </a:p>
          <a:p>
            <a:pPr indent="-342900" lvl="0" marL="457200" rtl="0">
              <a:spcBef>
                <a:spcPts val="0"/>
              </a:spcBef>
              <a:spcAft>
                <a:spcPts val="0"/>
              </a:spcAft>
              <a:buSzPts val="1800"/>
              <a:buChar char="●"/>
            </a:pPr>
            <a:r>
              <a:rPr lang="en" sz="1800"/>
              <a:t>We have used an attention based model for caption generation.</a:t>
            </a:r>
            <a:endParaRPr sz="1800"/>
          </a:p>
          <a:p>
            <a:pPr indent="-342900" lvl="0" marL="457200" rtl="0">
              <a:spcBef>
                <a:spcPts val="0"/>
              </a:spcBef>
              <a:spcAft>
                <a:spcPts val="0"/>
              </a:spcAft>
              <a:buSzPts val="1800"/>
              <a:buChar char="●"/>
            </a:pPr>
            <a:r>
              <a:rPr lang="en" sz="1800"/>
              <a:t>The model generates captions at a word by word basis.</a:t>
            </a:r>
            <a:endParaRPr sz="1800"/>
          </a:p>
          <a:p>
            <a:pPr indent="-342900" lvl="0" marL="457200" rtl="0">
              <a:spcBef>
                <a:spcPts val="0"/>
              </a:spcBef>
              <a:spcAft>
                <a:spcPts val="0"/>
              </a:spcAft>
              <a:buSzPts val="1800"/>
              <a:buChar char="●"/>
            </a:pPr>
            <a:r>
              <a:rPr lang="en" sz="1800"/>
              <a:t>First stage, the encoder generates feature vectors for sub portions of image.</a:t>
            </a:r>
            <a:endParaRPr sz="1800"/>
          </a:p>
          <a:p>
            <a:pPr indent="-342900" lvl="0" marL="457200" rtl="0">
              <a:spcBef>
                <a:spcPts val="0"/>
              </a:spcBef>
              <a:spcAft>
                <a:spcPts val="0"/>
              </a:spcAft>
              <a:buSzPts val="1800"/>
              <a:buChar char="●"/>
            </a:pPr>
            <a:r>
              <a:rPr lang="en" sz="1800"/>
              <a:t>The RNN focuses on specific portion of image with use of attention weighted feature vectors which depend on previously generated captions and hidden state.</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Architecture Overview</a:t>
            </a:r>
            <a:endParaRPr/>
          </a:p>
        </p:txBody>
      </p:sp>
      <p:pic>
        <p:nvPicPr>
          <p:cNvPr id="97" name="Shape 97"/>
          <p:cNvPicPr preferRelativeResize="0"/>
          <p:nvPr/>
        </p:nvPicPr>
        <p:blipFill>
          <a:blip r:embed="rId3">
            <a:alphaModFix/>
          </a:blip>
          <a:stretch>
            <a:fillRect/>
          </a:stretch>
        </p:blipFill>
        <p:spPr>
          <a:xfrm>
            <a:off x="798550" y="1811225"/>
            <a:ext cx="7546899" cy="3332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                </a:t>
            </a:r>
            <a:r>
              <a:rPr lang="en"/>
              <a:t>Feature Extractor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Convolutional Neural Network</a:t>
            </a:r>
            <a:endParaRPr/>
          </a:p>
        </p:txBody>
      </p:sp>
      <p:sp>
        <p:nvSpPr>
          <p:cNvPr id="108" name="Shape 108"/>
          <p:cNvSpPr txBox="1"/>
          <p:nvPr>
            <p:ph idx="1" type="body"/>
          </p:nvPr>
        </p:nvSpPr>
        <p:spPr>
          <a:xfrm>
            <a:off x="460950" y="1726350"/>
            <a:ext cx="8222100" cy="2710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Feature Extractor extracts features from the 224x224x3 image to give as input to the RNN</a:t>
            </a:r>
            <a:endParaRPr sz="1800"/>
          </a:p>
          <a:p>
            <a:pPr indent="-342900" lvl="0" marL="457200" rtl="0">
              <a:spcBef>
                <a:spcPts val="0"/>
              </a:spcBef>
              <a:spcAft>
                <a:spcPts val="0"/>
              </a:spcAft>
              <a:buSzPts val="1800"/>
              <a:buChar char="●"/>
            </a:pPr>
            <a:r>
              <a:rPr lang="en" sz="1800"/>
              <a:t>CNN is used as the encoder, it gives 196 vectors of 512-dimension </a:t>
            </a:r>
            <a:r>
              <a:rPr i="1" lang="en" sz="1800"/>
              <a:t>                           a = { a</a:t>
            </a:r>
            <a:r>
              <a:rPr baseline="-25000" i="1" lang="en" sz="1800"/>
              <a:t>1</a:t>
            </a:r>
            <a:r>
              <a:rPr i="1" lang="en" sz="1800"/>
              <a:t> , a</a:t>
            </a:r>
            <a:r>
              <a:rPr baseline="-25000" i="1" lang="en" sz="1800"/>
              <a:t>2</a:t>
            </a:r>
            <a:r>
              <a:rPr i="1" lang="en" sz="1800"/>
              <a:t>, … a</a:t>
            </a:r>
            <a:r>
              <a:rPr baseline="-25000" i="1" lang="en" sz="1800"/>
              <a:t>196</a:t>
            </a:r>
            <a:r>
              <a:rPr i="1" lang="en" sz="1800"/>
              <a:t>} , a</a:t>
            </a:r>
            <a:r>
              <a:rPr baseline="-25000" i="1" lang="en" sz="1800"/>
              <a:t>i</a:t>
            </a:r>
            <a:r>
              <a:rPr i="1" lang="en" sz="1800"/>
              <a:t> ϵ R</a:t>
            </a:r>
            <a:r>
              <a:rPr baseline="30000" i="1" lang="en" sz="1800"/>
              <a:t>512</a:t>
            </a:r>
            <a:endParaRPr i="1" sz="1800"/>
          </a:p>
          <a:p>
            <a:pPr indent="-342900" lvl="0" marL="457200" rtl="0">
              <a:spcBef>
                <a:spcPts val="0"/>
              </a:spcBef>
              <a:spcAft>
                <a:spcPts val="0"/>
              </a:spcAft>
              <a:buSzPts val="1800"/>
              <a:buChar char="●"/>
            </a:pPr>
            <a:r>
              <a:rPr lang="en" sz="1800"/>
              <a:t>Each vector corresponds to a seperate part of the 2-D image</a:t>
            </a:r>
            <a:endParaRPr sz="1800"/>
          </a:p>
          <a:p>
            <a:pPr indent="-342900" lvl="0" marL="457200" rtl="0">
              <a:spcBef>
                <a:spcPts val="0"/>
              </a:spcBef>
              <a:spcAft>
                <a:spcPts val="0"/>
              </a:spcAft>
              <a:buSzPts val="1800"/>
              <a:buChar char="●"/>
            </a:pPr>
            <a:r>
              <a:rPr lang="en" sz="1800"/>
              <a:t>Previous works represent images as a single feature vector from the top layer of a CNN</a:t>
            </a:r>
            <a:endParaRPr sz="1800"/>
          </a:p>
          <a:p>
            <a:pPr indent="-342900" lvl="0" marL="457200" rtl="0">
              <a:spcBef>
                <a:spcPts val="0"/>
              </a:spcBef>
              <a:spcAft>
                <a:spcPts val="0"/>
              </a:spcAft>
              <a:buSzPts val="1800"/>
              <a:buChar char="●"/>
            </a:pPr>
            <a:r>
              <a:rPr lang="en" sz="1800"/>
              <a:t>We extract features from a lower convolutional layer instead of fully connected layer</a:t>
            </a:r>
            <a:endParaRPr sz="1800"/>
          </a:p>
          <a:p>
            <a:pPr indent="-342900" lvl="0" marL="457200" rtl="0">
              <a:spcBef>
                <a:spcPts val="0"/>
              </a:spcBef>
              <a:spcAft>
                <a:spcPts val="0"/>
              </a:spcAft>
              <a:buSzPts val="1800"/>
              <a:buChar char="●"/>
            </a:pPr>
            <a:r>
              <a:rPr lang="en" sz="1800"/>
              <a:t>This allows the decoder to selectively focus on certain parts of an image</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VGGNET 19</a:t>
            </a:r>
            <a:endParaRPr/>
          </a:p>
        </p:txBody>
      </p:sp>
      <p:pic>
        <p:nvPicPr>
          <p:cNvPr id="114" name="Shape 114"/>
          <p:cNvPicPr preferRelativeResize="0"/>
          <p:nvPr/>
        </p:nvPicPr>
        <p:blipFill>
          <a:blip r:embed="rId3">
            <a:alphaModFix/>
          </a:blip>
          <a:stretch>
            <a:fillRect/>
          </a:stretch>
        </p:blipFill>
        <p:spPr>
          <a:xfrm>
            <a:off x="152400" y="1731099"/>
            <a:ext cx="8541599" cy="3332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